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64" r:id="rId5"/>
    <p:sldId id="265" r:id="rId6"/>
    <p:sldId id="262" r:id="rId7"/>
    <p:sldId id="263" r:id="rId8"/>
    <p:sldId id="259" r:id="rId9"/>
    <p:sldId id="260" r:id="rId10"/>
    <p:sldId id="261" r:id="rId1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79422" autoAdjust="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strRef>
              <c:f>'API2'!$G$5:$AA$5</c:f>
              <c:strCache>
                <c:ptCount val="21"/>
                <c:pt idx="0">
                  <c:v>Q1 11</c:v>
                </c:pt>
                <c:pt idx="1">
                  <c:v>Q2 11</c:v>
                </c:pt>
                <c:pt idx="2">
                  <c:v>Q3 11</c:v>
                </c:pt>
                <c:pt idx="3">
                  <c:v>Q4 11</c:v>
                </c:pt>
                <c:pt idx="4">
                  <c:v>Q1 12</c:v>
                </c:pt>
                <c:pt idx="5">
                  <c:v>Q2 12</c:v>
                </c:pt>
                <c:pt idx="6">
                  <c:v>Q3 12</c:v>
                </c:pt>
                <c:pt idx="7">
                  <c:v>Q4 12</c:v>
                </c:pt>
                <c:pt idx="8">
                  <c:v>Q1 13</c:v>
                </c:pt>
                <c:pt idx="9">
                  <c:v>Q2 13</c:v>
                </c:pt>
                <c:pt idx="10">
                  <c:v>Q3 13</c:v>
                </c:pt>
                <c:pt idx="11">
                  <c:v>Q4 13</c:v>
                </c:pt>
                <c:pt idx="12">
                  <c:v>Q1 14</c:v>
                </c:pt>
                <c:pt idx="13">
                  <c:v>Q2 14</c:v>
                </c:pt>
                <c:pt idx="14">
                  <c:v>Q3 14</c:v>
                </c:pt>
                <c:pt idx="15">
                  <c:v>Q4 14</c:v>
                </c:pt>
                <c:pt idx="16">
                  <c:v>Q1 15</c:v>
                </c:pt>
                <c:pt idx="17">
                  <c:v>Q2 15</c:v>
                </c:pt>
                <c:pt idx="18">
                  <c:v>Q3 15</c:v>
                </c:pt>
                <c:pt idx="19">
                  <c:v>Q4 15</c:v>
                </c:pt>
                <c:pt idx="20">
                  <c:v>Q1 16</c:v>
                </c:pt>
              </c:strCache>
            </c:strRef>
          </c:cat>
          <c:val>
            <c:numRef>
              <c:f>'API2'!$G$6:$AA$6</c:f>
              <c:numCache>
                <c:formatCode>_("$"* #,##0.00_);_("$"* \(#,##0.00\);_("$"* "-"??_);_(@_)</c:formatCode>
                <c:ptCount val="21"/>
                <c:pt idx="0">
                  <c:v>12.85</c:v>
                </c:pt>
                <c:pt idx="1">
                  <c:v>13.33</c:v>
                </c:pt>
                <c:pt idx="2">
                  <c:v>14.3</c:v>
                </c:pt>
                <c:pt idx="3">
                  <c:v>12.25</c:v>
                </c:pt>
                <c:pt idx="4">
                  <c:v>8.4</c:v>
                </c:pt>
                <c:pt idx="5">
                  <c:v>8.0500000000000007</c:v>
                </c:pt>
                <c:pt idx="6">
                  <c:v>7.75</c:v>
                </c:pt>
                <c:pt idx="7">
                  <c:v>10.130000000000001</c:v>
                </c:pt>
                <c:pt idx="8">
                  <c:v>9.68</c:v>
                </c:pt>
                <c:pt idx="9">
                  <c:v>10.33</c:v>
                </c:pt>
                <c:pt idx="10">
                  <c:v>10.130000000000001</c:v>
                </c:pt>
                <c:pt idx="11">
                  <c:v>11.8</c:v>
                </c:pt>
                <c:pt idx="12">
                  <c:v>12.33</c:v>
                </c:pt>
                <c:pt idx="13">
                  <c:v>11.88</c:v>
                </c:pt>
                <c:pt idx="14">
                  <c:v>10.83</c:v>
                </c:pt>
                <c:pt idx="15">
                  <c:v>12.13</c:v>
                </c:pt>
                <c:pt idx="16">
                  <c:v>10.4</c:v>
                </c:pt>
                <c:pt idx="17">
                  <c:v>10.130000000000001</c:v>
                </c:pt>
                <c:pt idx="18">
                  <c:v>10.75</c:v>
                </c:pt>
                <c:pt idx="19">
                  <c:v>10.35</c:v>
                </c:pt>
                <c:pt idx="20">
                  <c:v>9.4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941632"/>
        <c:axId val="183209344"/>
      </c:lineChart>
      <c:catAx>
        <c:axId val="95941632"/>
        <c:scaling>
          <c:orientation val="minMax"/>
        </c:scaling>
        <c:delete val="0"/>
        <c:axPos val="b"/>
        <c:majorTickMark val="out"/>
        <c:minorTickMark val="none"/>
        <c:tickLblPos val="nextTo"/>
        <c:crossAx val="183209344"/>
        <c:crosses val="autoZero"/>
        <c:auto val="1"/>
        <c:lblAlgn val="ctr"/>
        <c:lblOffset val="100"/>
        <c:noMultiLvlLbl val="0"/>
      </c:catAx>
      <c:valAx>
        <c:axId val="183209344"/>
        <c:scaling>
          <c:orientation val="minMax"/>
          <c:min val="6"/>
        </c:scaling>
        <c:delete val="0"/>
        <c:axPos val="l"/>
        <c:majorGridlines/>
        <c:numFmt formatCode="_(&quot;$&quot;* #,##0_);_(&quot;$&quot;* \(#,##0\);_(&quot;$&quot;* &quot;-&quot;_);_(@_)" sourceLinked="0"/>
        <c:majorTickMark val="out"/>
        <c:minorTickMark val="none"/>
        <c:tickLblPos val="nextTo"/>
        <c:crossAx val="959416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strRef>
              <c:f>'API2'!$G$8:$AA$8</c:f>
              <c:strCache>
                <c:ptCount val="21"/>
                <c:pt idx="0">
                  <c:v>Q1 11</c:v>
                </c:pt>
                <c:pt idx="1">
                  <c:v>Q2 11</c:v>
                </c:pt>
                <c:pt idx="2">
                  <c:v>Q3 11</c:v>
                </c:pt>
                <c:pt idx="3">
                  <c:v>Q4 11</c:v>
                </c:pt>
                <c:pt idx="4">
                  <c:v>Q1 12</c:v>
                </c:pt>
                <c:pt idx="5">
                  <c:v>Q2 12</c:v>
                </c:pt>
                <c:pt idx="6">
                  <c:v>Q3 12</c:v>
                </c:pt>
                <c:pt idx="7">
                  <c:v>Q4 12</c:v>
                </c:pt>
                <c:pt idx="8">
                  <c:v>Q1 13</c:v>
                </c:pt>
                <c:pt idx="9">
                  <c:v>Q2 13</c:v>
                </c:pt>
                <c:pt idx="10">
                  <c:v>Q3 13</c:v>
                </c:pt>
                <c:pt idx="11">
                  <c:v>Q4 13</c:v>
                </c:pt>
                <c:pt idx="12">
                  <c:v>Q1 14</c:v>
                </c:pt>
                <c:pt idx="13">
                  <c:v>Q2 14</c:v>
                </c:pt>
                <c:pt idx="14">
                  <c:v>Q3 14</c:v>
                </c:pt>
                <c:pt idx="15">
                  <c:v>Q4 14</c:v>
                </c:pt>
                <c:pt idx="16">
                  <c:v>Q1 15</c:v>
                </c:pt>
                <c:pt idx="17">
                  <c:v>Q2 15</c:v>
                </c:pt>
                <c:pt idx="18">
                  <c:v>Q3 15</c:v>
                </c:pt>
                <c:pt idx="19">
                  <c:v>Q4 15</c:v>
                </c:pt>
                <c:pt idx="20">
                  <c:v>Q1 16</c:v>
                </c:pt>
              </c:strCache>
            </c:strRef>
          </c:cat>
          <c:val>
            <c:numRef>
              <c:f>'API2'!$G$9:$AA$9</c:f>
              <c:numCache>
                <c:formatCode>_("$"* #,##0.00_);_("$"* \(#,##0.00\);_("$"* "-"??_);_(@_)</c:formatCode>
                <c:ptCount val="21"/>
                <c:pt idx="0">
                  <c:v>73.38</c:v>
                </c:pt>
                <c:pt idx="1">
                  <c:v>79.11</c:v>
                </c:pt>
                <c:pt idx="2">
                  <c:v>75.83</c:v>
                </c:pt>
                <c:pt idx="3">
                  <c:v>68.41</c:v>
                </c:pt>
                <c:pt idx="4">
                  <c:v>57.42</c:v>
                </c:pt>
                <c:pt idx="5">
                  <c:v>53.6</c:v>
                </c:pt>
                <c:pt idx="6">
                  <c:v>61.72</c:v>
                </c:pt>
                <c:pt idx="7">
                  <c:v>62.68</c:v>
                </c:pt>
                <c:pt idx="8">
                  <c:v>65.03</c:v>
                </c:pt>
                <c:pt idx="9">
                  <c:v>57.18</c:v>
                </c:pt>
                <c:pt idx="10">
                  <c:v>53.28</c:v>
                </c:pt>
                <c:pt idx="11">
                  <c:v>66.040000000000006</c:v>
                </c:pt>
                <c:pt idx="12">
                  <c:v>64.819999999999993</c:v>
                </c:pt>
                <c:pt idx="13">
                  <c:v>58.58</c:v>
                </c:pt>
                <c:pt idx="14">
                  <c:v>54.12</c:v>
                </c:pt>
                <c:pt idx="15">
                  <c:v>50.03</c:v>
                </c:pt>
                <c:pt idx="16">
                  <c:v>44.87</c:v>
                </c:pt>
                <c:pt idx="17">
                  <c:v>41.58</c:v>
                </c:pt>
                <c:pt idx="18">
                  <c:v>40.229999999999997</c:v>
                </c:pt>
                <c:pt idx="19">
                  <c:v>37.549999999999997</c:v>
                </c:pt>
                <c:pt idx="20">
                  <c:v>37.630000000000003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457728"/>
        <c:axId val="183211648"/>
      </c:lineChart>
      <c:catAx>
        <c:axId val="96457728"/>
        <c:scaling>
          <c:orientation val="minMax"/>
        </c:scaling>
        <c:delete val="0"/>
        <c:axPos val="b"/>
        <c:majorTickMark val="out"/>
        <c:minorTickMark val="none"/>
        <c:tickLblPos val="nextTo"/>
        <c:crossAx val="183211648"/>
        <c:crosses val="autoZero"/>
        <c:auto val="1"/>
        <c:lblAlgn val="ctr"/>
        <c:lblOffset val="100"/>
        <c:noMultiLvlLbl val="0"/>
      </c:catAx>
      <c:valAx>
        <c:axId val="183211648"/>
        <c:scaling>
          <c:orientation val="minMax"/>
          <c:min val="35"/>
        </c:scaling>
        <c:delete val="0"/>
        <c:axPos val="l"/>
        <c:majorGridlines/>
        <c:numFmt formatCode="_(&quot;$&quot;* #,##0_);_(&quot;$&quot;* \(#,##0\);_(&quot;$&quot;* &quot;-&quot;_);_(@_)" sourceLinked="0"/>
        <c:majorTickMark val="out"/>
        <c:minorTickMark val="none"/>
        <c:tickLblPos val="nextTo"/>
        <c:crossAx val="964577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strRef>
              <c:f>'API2'!$G$2:$AA$2</c:f>
              <c:strCache>
                <c:ptCount val="21"/>
                <c:pt idx="0">
                  <c:v>Q1 11</c:v>
                </c:pt>
                <c:pt idx="1">
                  <c:v>Q2 11</c:v>
                </c:pt>
                <c:pt idx="2">
                  <c:v>Q3 11</c:v>
                </c:pt>
                <c:pt idx="3">
                  <c:v>Q4 11</c:v>
                </c:pt>
                <c:pt idx="4">
                  <c:v>Q1 12</c:v>
                </c:pt>
                <c:pt idx="5">
                  <c:v>Q2 12</c:v>
                </c:pt>
                <c:pt idx="6">
                  <c:v>Q3 12</c:v>
                </c:pt>
                <c:pt idx="7">
                  <c:v>Q4 12</c:v>
                </c:pt>
                <c:pt idx="8">
                  <c:v>Q1 13</c:v>
                </c:pt>
                <c:pt idx="9">
                  <c:v>Q2 13</c:v>
                </c:pt>
                <c:pt idx="10">
                  <c:v>Q3 13</c:v>
                </c:pt>
                <c:pt idx="11">
                  <c:v>Q4 13</c:v>
                </c:pt>
                <c:pt idx="12">
                  <c:v>Q1 14</c:v>
                </c:pt>
                <c:pt idx="13">
                  <c:v>Q2 14</c:v>
                </c:pt>
                <c:pt idx="14">
                  <c:v>Q3 14</c:v>
                </c:pt>
                <c:pt idx="15">
                  <c:v>Q4 14</c:v>
                </c:pt>
                <c:pt idx="16">
                  <c:v>Q1 15</c:v>
                </c:pt>
                <c:pt idx="17">
                  <c:v>Q2 15</c:v>
                </c:pt>
                <c:pt idx="18">
                  <c:v>Q3 15</c:v>
                </c:pt>
                <c:pt idx="19">
                  <c:v>Q4 15</c:v>
                </c:pt>
                <c:pt idx="20">
                  <c:v>Q1 16</c:v>
                </c:pt>
              </c:strCache>
            </c:strRef>
          </c:cat>
          <c:val>
            <c:numRef>
              <c:f>'API2'!$G$3:$AA$3</c:f>
              <c:numCache>
                <c:formatCode>General</c:formatCode>
                <c:ptCount val="21"/>
                <c:pt idx="0">
                  <c:v>127.35</c:v>
                </c:pt>
                <c:pt idx="1">
                  <c:v>129</c:v>
                </c:pt>
                <c:pt idx="2">
                  <c:v>123.4</c:v>
                </c:pt>
                <c:pt idx="3">
                  <c:v>119.85</c:v>
                </c:pt>
                <c:pt idx="4">
                  <c:v>109.3</c:v>
                </c:pt>
                <c:pt idx="5">
                  <c:v>103.15</c:v>
                </c:pt>
                <c:pt idx="6">
                  <c:v>90.9</c:v>
                </c:pt>
                <c:pt idx="7">
                  <c:v>88.3</c:v>
                </c:pt>
                <c:pt idx="8">
                  <c:v>78.3</c:v>
                </c:pt>
                <c:pt idx="9">
                  <c:v>74.150000000000006</c:v>
                </c:pt>
                <c:pt idx="10">
                  <c:v>82.55</c:v>
                </c:pt>
                <c:pt idx="11">
                  <c:v>80.680000000000007</c:v>
                </c:pt>
                <c:pt idx="12">
                  <c:v>72.45</c:v>
                </c:pt>
                <c:pt idx="13">
                  <c:v>73.63</c:v>
                </c:pt>
                <c:pt idx="14">
                  <c:v>72.23</c:v>
                </c:pt>
                <c:pt idx="15">
                  <c:v>66.150000000000006</c:v>
                </c:pt>
                <c:pt idx="16">
                  <c:v>58.18</c:v>
                </c:pt>
                <c:pt idx="17">
                  <c:v>60.25</c:v>
                </c:pt>
                <c:pt idx="18">
                  <c:v>50.43</c:v>
                </c:pt>
                <c:pt idx="19">
                  <c:v>46.48</c:v>
                </c:pt>
                <c:pt idx="20">
                  <c:v>44.83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467968"/>
        <c:axId val="96035968"/>
      </c:lineChart>
      <c:catAx>
        <c:axId val="96467968"/>
        <c:scaling>
          <c:orientation val="minMax"/>
        </c:scaling>
        <c:delete val="0"/>
        <c:axPos val="b"/>
        <c:majorTickMark val="out"/>
        <c:minorTickMark val="none"/>
        <c:tickLblPos val="nextTo"/>
        <c:crossAx val="96035968"/>
        <c:crosses val="autoZero"/>
        <c:auto val="1"/>
        <c:lblAlgn val="ctr"/>
        <c:lblOffset val="100"/>
        <c:noMultiLvlLbl val="0"/>
      </c:catAx>
      <c:valAx>
        <c:axId val="96035968"/>
        <c:scaling>
          <c:orientation val="minMax"/>
          <c:min val="4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crossAx val="9646796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30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E6ACB-37C2-46EB-83EB-ABA90D491749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30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38AD2-979F-4DF1-B2D9-97E6C8151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05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29" y="2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E812E-78A6-4859-95BA-0CC13BB91DEA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416511"/>
            <a:ext cx="5485158" cy="41832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824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29" y="8829824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F92DF-FFEC-4FA4-AD4F-D3FE2E4AA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39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F92DF-FFEC-4FA4-AD4F-D3FE2E4AAE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F92DF-FFEC-4FA4-AD4F-D3FE2E4AAE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5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F92DF-FFEC-4FA4-AD4F-D3FE2E4AAE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90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F92DF-FFEC-4FA4-AD4F-D3FE2E4AAE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98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F92DF-FFEC-4FA4-AD4F-D3FE2E4AAE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71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F92DF-FFEC-4FA4-AD4F-D3FE2E4AAE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55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F92DF-FFEC-4FA4-AD4F-D3FE2E4AAE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61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F92DF-FFEC-4FA4-AD4F-D3FE2E4AAE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10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F92DF-FFEC-4FA4-AD4F-D3FE2E4AAE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71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F92DF-FFEC-4FA4-AD4F-D3FE2E4AAE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6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0C55-1252-4E31-8F50-C137776BB1E0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4420-C1DD-4B02-9794-7491B5525C6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0C55-1252-4E31-8F50-C137776BB1E0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4420-C1DD-4B02-9794-7491B5525C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0C55-1252-4E31-8F50-C137776BB1E0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4420-C1DD-4B02-9794-7491B5525C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0C55-1252-4E31-8F50-C137776BB1E0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4420-C1DD-4B02-9794-7491B5525C6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0C55-1252-4E31-8F50-C137776BB1E0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4420-C1DD-4B02-9794-7491B5525C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0C55-1252-4E31-8F50-C137776BB1E0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4420-C1DD-4B02-9794-7491B5525C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0C55-1252-4E31-8F50-C137776BB1E0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4420-C1DD-4B02-9794-7491B5525C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0C55-1252-4E31-8F50-C137776BB1E0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4420-C1DD-4B02-9794-7491B5525C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0C55-1252-4E31-8F50-C137776BB1E0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4420-C1DD-4B02-9794-7491B5525C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0C55-1252-4E31-8F50-C137776BB1E0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4420-C1DD-4B02-9794-7491B5525C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0C55-1252-4E31-8F50-C137776BB1E0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4420-C1DD-4B02-9794-7491B5525C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EC030C55-1252-4E31-8F50-C137776BB1E0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1D1F4420-C1DD-4B02-9794-7491B5525C6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April 15, 2016</a:t>
            </a:r>
          </a:p>
          <a:p>
            <a:r>
              <a:rPr lang="en-US" dirty="0" smtClean="0"/>
              <a:t>Barbara Porter</a:t>
            </a:r>
          </a:p>
          <a:p>
            <a:r>
              <a:rPr lang="en-US" dirty="0" smtClean="0"/>
              <a:t>Vice President Logistics and Market Optimization</a:t>
            </a:r>
          </a:p>
          <a:p>
            <a:r>
              <a:rPr lang="en-US" dirty="0" smtClean="0"/>
              <a:t> Arch Coal Sales Inc.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Surface Transportation Board</a:t>
            </a:r>
            <a:br>
              <a:rPr lang="en-US" dirty="0" smtClean="0"/>
            </a:br>
            <a:r>
              <a:rPr lang="en-US" dirty="0" smtClean="0"/>
              <a:t>RETAC</a:t>
            </a:r>
            <a:br>
              <a:rPr lang="en-US" dirty="0" smtClean="0"/>
            </a:br>
            <a:r>
              <a:rPr lang="en-US" dirty="0" smtClean="0"/>
              <a:t>Coal Producer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15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Prices – API2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8554056"/>
              </p:ext>
            </p:extLst>
          </p:nvPr>
        </p:nvGraphicFramePr>
        <p:xfrm>
          <a:off x="685800" y="1600200"/>
          <a:ext cx="7543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2298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Coal Production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97956"/>
            <a:ext cx="7946020" cy="477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875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Coal Demand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447800"/>
            <a:ext cx="8128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31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Mild Winter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020756" cy="4819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22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Gas inventories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60" y="1600200"/>
            <a:ext cx="8488409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55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Prompt Natural gas prices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447800"/>
            <a:ext cx="8001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30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 Inventories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56" y="1523999"/>
            <a:ext cx="8108244" cy="485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12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Domestic Prices – PRB 8800 BTU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8036515"/>
              </p:ext>
            </p:extLst>
          </p:nvPr>
        </p:nvGraphicFramePr>
        <p:xfrm>
          <a:off x="838200" y="1447800"/>
          <a:ext cx="7315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096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Domestic Prices – CSX 12500 &lt;1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186407"/>
              </p:ext>
            </p:extLst>
          </p:nvPr>
        </p:nvGraphicFramePr>
        <p:xfrm>
          <a:off x="685800" y="1447800"/>
          <a:ext cx="7620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900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1190</TotalTime>
  <Words>65</Words>
  <Application>Microsoft Office PowerPoint</Application>
  <PresentationFormat>On-screen Show (4:3)</PresentationFormat>
  <Paragraphs>24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Horizon</vt:lpstr>
      <vt:lpstr>Surface Transportation Board RETAC Coal Producer Update</vt:lpstr>
      <vt:lpstr>US Coal Production</vt:lpstr>
      <vt:lpstr>US Coal Demand</vt:lpstr>
      <vt:lpstr>Mild Winter</vt:lpstr>
      <vt:lpstr>Natural Gas inventories</vt:lpstr>
      <vt:lpstr>Prompt Natural gas prices</vt:lpstr>
      <vt:lpstr>Coal Inventories</vt:lpstr>
      <vt:lpstr>Domestic Prices – PRB 8800 BTU</vt:lpstr>
      <vt:lpstr>Domestic Prices – CSX 12500 &lt;1</vt:lpstr>
      <vt:lpstr>International Prices – API2</vt:lpstr>
    </vt:vector>
  </TitlesOfParts>
  <Company>Arch Coal,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Surface Transportation Board RETAC Coal Producer Update</dc:title>
  <dc:creator>Smith, Kent</dc:creator>
  <cp:lastModifiedBy>Government of the United States</cp:lastModifiedBy>
  <cp:revision>39</cp:revision>
  <cp:lastPrinted>2015-11-30T18:15:51Z</cp:lastPrinted>
  <dcterms:created xsi:type="dcterms:W3CDTF">2014-03-04T18:48:38Z</dcterms:created>
  <dcterms:modified xsi:type="dcterms:W3CDTF">2016-04-18T16:40:12Z</dcterms:modified>
</cp:coreProperties>
</file>